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3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E5465D-9C29-45D8-A4F2-046719A06A8A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7715EA-9082-43B2-AF56-488DD192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dirty="0" smtClean="0">
              <a:cs typeface="B Mitra" pitchFamily="2" charset="-78"/>
            </a:endParaRPr>
          </a:p>
        </p:txBody>
      </p:sp>
      <p:pic>
        <p:nvPicPr>
          <p:cNvPr id="80899" name="Picture 4" descr="KINGC13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60350"/>
            <a:ext cx="8274050" cy="6207125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1" y="457200"/>
          <a:ext cx="7620000" cy="5867400"/>
        </p:xfrm>
        <a:graphic>
          <a:graphicData uri="http://schemas.openxmlformats.org/drawingml/2006/table">
            <a:tbl>
              <a:tblPr rtl="1"/>
              <a:tblGrid>
                <a:gridCol w="685109"/>
                <a:gridCol w="2773265"/>
                <a:gridCol w="4161626"/>
              </a:tblGrid>
              <a:tr h="3911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Times New Roman"/>
                          <a:cs typeface="Titr"/>
                        </a:rPr>
                        <a:t>رديف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Titr"/>
                        </a:rPr>
                        <a:t>شاخص هاي كلي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Titr"/>
                        </a:rPr>
                        <a:t>تعريف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912707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آينده نگري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تاثير فعاليت بر محيط زيست و سلامت مردم در نسلهاي آينده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0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پاسخگويي نظام سلامت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منظور اين است كه موضوع مورد تحقيق تاچه ميزان نشانگر تناسب خدمات ارائه شده با نياز جامعه است، حرمت و كرامت انساني را رعايت ميكند.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707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فرابخشي بودن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موضوع مورد تحقيق تا چه ميزان با مشاركت ساير بخش هاي مرتبط انجام مي شود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پابر جایی مسئله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مشکل مورد نظر تا چه میزان پا برجا است ؟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تاثیر نهایی بر سلامت  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تاثير فعاليت بر سلامت مردم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707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اثر گذاری در سطح  منطقه ای و جهانی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اثر گذاری تحقيق در سطح منطقه وجهان باشد.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Times New Roman"/>
                          <a:ea typeface="Times New Roman"/>
                          <a:cs typeface="Nazani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اخلاقی بودن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Mitra"/>
                        </a:rPr>
                        <a:t>آیا موضوع از لحاظ اخلاقی قابل پذیرش می باشد.؟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b="1" dirty="0">
                <a:cs typeface="B Mitra" pitchFamily="2" charset="-78"/>
              </a:rPr>
              <a:t>حیطه های دارای اولویت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a-IR" dirty="0">
                <a:cs typeface="B Mitra" pitchFamily="2" charset="-78"/>
              </a:rPr>
              <a:t>بیماریهای واگیر دار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بیماریهای غیر واگیر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تحقیقات نظام سلامت 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علوم دارویی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فنآوری وتجهیزات پزشکی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علوم پایه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علوم بهداشتی علوم تغذیه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دندانپزشکی 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سلامت روان ومولفه های اجتماعی موثر بر سلامت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حوادث وسوانح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سالمندی </a:t>
            </a:r>
            <a:endParaRPr lang="en-US" dirty="0">
              <a:cs typeface="B Mitra" pitchFamily="2" charset="-78"/>
            </a:endParaRPr>
          </a:p>
          <a:p>
            <a:pPr algn="just">
              <a:buNone/>
            </a:pPr>
            <a:r>
              <a:rPr lang="fa-IR" dirty="0">
                <a:cs typeface="B Mitra" pitchFamily="2" charset="-78"/>
              </a:rPr>
              <a:t> </a:t>
            </a:r>
            <a:endParaRPr lang="en-US" dirty="0">
              <a:cs typeface="B Mitra" pitchFamily="2" charset="-78"/>
            </a:endParaRPr>
          </a:p>
          <a:p>
            <a:pPr lvl="0" algn="just">
              <a:buNone/>
            </a:pPr>
            <a:r>
              <a:rPr lang="fa-IR" b="1" dirty="0">
                <a:cs typeface="B Mitra" pitchFamily="2" charset="-78"/>
              </a:rPr>
              <a:t>دانشگاه ها می تواند براساس شرايط منطقه ی تحت پوشش حیطه های دیگری رااضافه ویا این حیطه ها کم  نمايند.</a:t>
            </a:r>
            <a:endParaRPr lang="en-US" dirty="0">
              <a:cs typeface="B Mitra" pitchFamily="2" charset="-78"/>
            </a:endParaRPr>
          </a:p>
          <a:p>
            <a:pPr algn="just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50000"/>
              </a:lnSpc>
            </a:pPr>
            <a:r>
              <a:rPr lang="fa-IR" sz="3200" i="1" u="sng" dirty="0"/>
              <a:t>با توجه به اینکه اولویتهای تحقیقاتی تعیین شده توسط دانشگاه ها مبنای </a:t>
            </a:r>
            <a:r>
              <a:rPr lang="fa-IR" sz="3200" i="1" u="sng" dirty="0">
                <a:solidFill>
                  <a:srgbClr val="FF0000"/>
                </a:solidFill>
              </a:rPr>
              <a:t>تعیین اولویتهای ملی </a:t>
            </a:r>
            <a:r>
              <a:rPr lang="fa-IR" sz="3200" i="1" u="sng" dirty="0"/>
              <a:t>می باشد لذا به منظور یکسان سازی نحوه تعیین اولویتهای تحقیقاتی  ، حیطه های پیشنهادی معیارهای تعیین اولویتها</a:t>
            </a:r>
            <a:r>
              <a:rPr lang="fa-IR" sz="3200" b="1" dirty="0"/>
              <a:t> </a:t>
            </a:r>
            <a:r>
              <a:rPr lang="fa-IR" sz="3200" i="1" u="sng" dirty="0" smtClean="0"/>
              <a:t>مد </a:t>
            </a:r>
            <a:r>
              <a:rPr lang="fa-IR" sz="3200" i="1" u="sng" dirty="0"/>
              <a:t>نظر قرار گیرد.</a:t>
            </a:r>
            <a:r>
              <a:rPr lang="fa-IR" sz="3200" b="1" dirty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cs typeface="B Mitra" pitchFamily="2" charset="-78"/>
              </a:rPr>
              <a:t/>
            </a:r>
            <a:br>
              <a:rPr lang="en-US" b="1" dirty="0" smtClean="0">
                <a:cs typeface="B Mitra" pitchFamily="2" charset="-78"/>
              </a:rPr>
            </a:br>
            <a:r>
              <a:rPr lang="en-US" b="1" dirty="0">
                <a:cs typeface="B Mitra" pitchFamily="2" charset="-78"/>
              </a:rPr>
              <a:t/>
            </a:r>
            <a:br>
              <a:rPr lang="en-US" b="1" dirty="0">
                <a:cs typeface="B Mitra" pitchFamily="2" charset="-78"/>
              </a:rPr>
            </a:br>
            <a:r>
              <a:rPr lang="en-US" b="1" dirty="0" smtClean="0">
                <a:cs typeface="B Mitra" pitchFamily="2" charset="-78"/>
              </a:rPr>
              <a:t/>
            </a:r>
            <a:br>
              <a:rPr lang="en-US" b="1" dirty="0" smtClean="0">
                <a:cs typeface="B Mitra" pitchFamily="2" charset="-78"/>
              </a:rPr>
            </a:br>
            <a:r>
              <a:rPr lang="en-US" b="1" dirty="0">
                <a:cs typeface="B Mitra" pitchFamily="2" charset="-78"/>
              </a:rPr>
              <a:t/>
            </a:r>
            <a:br>
              <a:rPr lang="en-US" b="1" dirty="0">
                <a:cs typeface="B Mitra" pitchFamily="2" charset="-78"/>
              </a:rPr>
            </a:br>
            <a:r>
              <a:rPr lang="en-US" b="1" dirty="0" smtClean="0">
                <a:cs typeface="B Mitra" pitchFamily="2" charset="-78"/>
              </a:rPr>
              <a:t/>
            </a:r>
            <a:br>
              <a:rPr lang="en-US" b="1" dirty="0" smtClean="0">
                <a:cs typeface="B Mitra" pitchFamily="2" charset="-78"/>
              </a:rPr>
            </a:br>
            <a:r>
              <a:rPr lang="fa-IR" b="1" dirty="0" smtClean="0">
                <a:cs typeface="B Mitra" pitchFamily="2" charset="-78"/>
              </a:rPr>
              <a:t>جدول </a:t>
            </a:r>
            <a:r>
              <a:rPr lang="fa-IR" b="1" dirty="0">
                <a:cs typeface="B Mitra" pitchFamily="2" charset="-78"/>
              </a:rPr>
              <a:t>امتيازدهي اولويت‌هاي پژوهشي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2" y="457199"/>
          <a:ext cx="8000999" cy="6019802"/>
        </p:xfrm>
        <a:graphic>
          <a:graphicData uri="http://schemas.openxmlformats.org/drawingml/2006/table">
            <a:tbl>
              <a:tblPr rtl="1"/>
              <a:tblGrid>
                <a:gridCol w="598475"/>
                <a:gridCol w="1885034"/>
                <a:gridCol w="654482"/>
                <a:gridCol w="654482"/>
                <a:gridCol w="705689"/>
                <a:gridCol w="731291"/>
                <a:gridCol w="731291"/>
                <a:gridCol w="796899"/>
                <a:gridCol w="796899"/>
                <a:gridCol w="446457"/>
              </a:tblGrid>
              <a:tr h="291179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Nazanin"/>
                        </a:rPr>
                        <a:t>رديف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900" dirty="0">
                          <a:latin typeface="Times New Roman"/>
                          <a:ea typeface="Times New Roman"/>
                          <a:cs typeface="Nazanin"/>
                        </a:rPr>
                        <a:t>عناوين اولويت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Nazanin"/>
                        </a:rPr>
                        <a:t>شاخص ها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Times New Roman"/>
                          <a:cs typeface="B Mitra"/>
                        </a:rPr>
                        <a:t>جمع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57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90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0798" marR="6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76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  <a:cs typeface="B Titr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8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76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  <a:cs typeface="B Titr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latin typeface="Times New Roman"/>
                          <a:ea typeface="Times New Roman"/>
                          <a:cs typeface="B Titr"/>
                        </a:rPr>
                        <a:t>10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algn="r" rtl="1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100" dirty="0">
                        <a:latin typeface="Times New Roman"/>
                        <a:ea typeface="Times New Roman"/>
                      </a:endParaRPr>
                    </a:p>
                  </a:txBody>
                  <a:tcPr marL="60798" marR="60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b="1" dirty="0" smtClean="0">
                <a:cs typeface="B Mitra" pitchFamily="2" charset="-78"/>
              </a:rPr>
              <a:t>جدول </a:t>
            </a:r>
            <a:r>
              <a:rPr lang="fa-IR" b="1" dirty="0">
                <a:cs typeface="B Mitra" pitchFamily="2" charset="-78"/>
              </a:rPr>
              <a:t>نهايي تعيين اولويت هاي پژوهشي به تفکیک هر حیطه 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1" y="685798"/>
          <a:ext cx="7543800" cy="5333999"/>
        </p:xfrm>
        <a:graphic>
          <a:graphicData uri="http://schemas.openxmlformats.org/drawingml/2006/table">
            <a:tbl>
              <a:tblPr rtl="1"/>
              <a:tblGrid>
                <a:gridCol w="1258046"/>
                <a:gridCol w="4915782"/>
                <a:gridCol w="1369972"/>
              </a:tblGrid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B Titr"/>
                        </a:rPr>
                        <a:t>رتبه اولویت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Times New Roman"/>
                          <a:cs typeface="B Titr"/>
                        </a:rPr>
                        <a:t>عناوين اولويت هاي پژوهشي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Times New Roman"/>
                          <a:cs typeface="B Titr"/>
                        </a:rPr>
                        <a:t>جمع امتياز</a:t>
                      </a:r>
                      <a:r>
                        <a:rPr lang="fa-IR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Mitra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Mitra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Mitra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70700"/>
        </p:xfrm>
        <a:graphic>
          <a:graphicData uri="http://schemas.openxmlformats.org/presentationml/2006/ole">
            <p:oleObj spid="_x0000_s1026" name="Photo Editor Photo" r:id="rId3" imgW="4952381" imgH="4057143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543800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400" b="1" dirty="0">
                <a:cs typeface="B Mitra" pitchFamily="2" charset="-78"/>
              </a:rPr>
              <a:t>شیوه نامه نحوه تعیین اولويت هاي پژوهشي دردانشگاه های علوم پزشکی وخدمات بهداشتی ،درمانی </a:t>
            </a:r>
            <a:r>
              <a:rPr lang="fa-IR" sz="4400" b="1" dirty="0" smtClean="0">
                <a:cs typeface="B Mitra" pitchFamily="2" charset="-78"/>
              </a:rPr>
              <a:t>کشور</a:t>
            </a:r>
            <a:endParaRPr lang="en-US" sz="4400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600" b="1" dirty="0"/>
              <a:t>سند چشم انداز بيست ساله كشور به عنوان "ميثاق ملي " بر خورداري از </a:t>
            </a:r>
            <a:r>
              <a:rPr lang="fa-IR" sz="3600" b="1" dirty="0">
                <a:solidFill>
                  <a:srgbClr val="FF0000"/>
                </a:solidFill>
              </a:rPr>
              <a:t>سلامت با كيفيت زندگي مطلوب</a:t>
            </a:r>
            <a:r>
              <a:rPr lang="fa-IR" sz="3600" b="1" dirty="0"/>
              <a:t> وبهره مند از محيط زيست سالم را يكي از ويژگي هاي جامعه اي مطلوب بيان كرده است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772400" cy="4875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200" b="1" dirty="0" smtClean="0"/>
              <a:t>‌باتوجه به </a:t>
            </a:r>
            <a:r>
              <a:rPr lang="fa-IR" sz="3200" b="1" dirty="0" smtClean="0">
                <a:solidFill>
                  <a:srgbClr val="FF0000"/>
                </a:solidFill>
              </a:rPr>
              <a:t>منابع اعتباري محدود</a:t>
            </a:r>
            <a:r>
              <a:rPr lang="fa-IR" sz="3200" b="1" dirty="0" smtClean="0"/>
              <a:t>،مديريت </a:t>
            </a:r>
            <a:r>
              <a:rPr lang="fa-IR" sz="3200" b="1" dirty="0"/>
              <a:t>كارآمد پژوهشي ايجاب مي كند كه منابع و اعتبارات به مسائل و مشكلاتي تخصيص داده شوند كه </a:t>
            </a:r>
            <a:r>
              <a:rPr lang="fa-IR" sz="3200" b="1" dirty="0">
                <a:solidFill>
                  <a:srgbClr val="FF0000"/>
                </a:solidFill>
              </a:rPr>
              <a:t>شيوع بيشتري داشته و خسارات و‌آسيب هاي جدي تري را بر سلامت جامعه </a:t>
            </a:r>
            <a:r>
              <a:rPr lang="fa-IR" sz="3200" b="1" dirty="0"/>
              <a:t>وارد مي سازند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334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600" b="1" dirty="0"/>
              <a:t>براساس بررسي هاي انجام شده در  معاونت تحقيقات و فناوري وزارت بهداشت ،درمان وآموزش پزشكي در ايران نسبت كل اعتبارات اولويت هاي پژوهشي نظام سلامت به كل هزينه های تحقيقات سلامت </a:t>
            </a:r>
            <a:r>
              <a:rPr lang="fa-IR" sz="3600" b="1" dirty="0">
                <a:solidFill>
                  <a:srgbClr val="FF0000"/>
                </a:solidFill>
              </a:rPr>
              <a:t>حدود 15 درصد </a:t>
            </a:r>
            <a:r>
              <a:rPr lang="fa-IR" sz="3600" b="1" dirty="0"/>
              <a:t>مي باشد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012825"/>
          </a:xfrm>
        </p:spPr>
        <p:txBody>
          <a:bodyPr/>
          <a:lstStyle/>
          <a:p>
            <a:pPr algn="just"/>
            <a:r>
              <a:rPr lang="fa-IR" b="1" i="1" dirty="0">
                <a:cs typeface="B Mitra" pitchFamily="2" charset="-78"/>
              </a:rPr>
              <a:t>اهداف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احصا نیازها ومشکلات واقعی بخش سلامت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هدايت وتخصيص منابع به مهمترين نيازها وتضمین استفاده بهینه از منابع موجود 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هم افزایی پتانسیل های موجود در کشور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تلاش براي برقراري عدالت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تقويت ارتباط بين پژوهش ، عمل و سياست گذاري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lvl="0" algn="just" rtl="1">
              <a:lnSpc>
                <a:spcPct val="210000"/>
              </a:lnSpc>
              <a:buFont typeface="Arial" pitchFamily="34" charset="0"/>
              <a:buChar char="•"/>
            </a:pPr>
            <a:r>
              <a:rPr lang="fa-IR" sz="5100" b="1" dirty="0">
                <a:solidFill>
                  <a:schemeClr val="tx1"/>
                </a:solidFill>
                <a:cs typeface="B Mitra" pitchFamily="2" charset="-78"/>
              </a:rPr>
              <a:t>‌توجه به نيازهاي گروههاي آسيب پذير</a:t>
            </a:r>
            <a:endParaRPr lang="en-US" sz="5100" b="1" dirty="0">
              <a:solidFill>
                <a:schemeClr val="tx1"/>
              </a:solidFill>
              <a:cs typeface="B Mitra" pitchFamily="2" charset="-78"/>
            </a:endParaRPr>
          </a:p>
          <a:p>
            <a:pPr algn="just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pPr algn="just"/>
            <a:r>
              <a:rPr lang="fa-IR" b="1" i="1" dirty="0">
                <a:cs typeface="B Mitra" pitchFamily="2" charset="-78"/>
              </a:rPr>
              <a:t>راهبرد نحوه تعیین اولویتهای تحقیقاتی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20000" cy="4343400"/>
          </a:xfrm>
        </p:spPr>
        <p:txBody>
          <a:bodyPr>
            <a:normAutofit fontScale="25000" lnSpcReduction="20000"/>
          </a:bodyPr>
          <a:lstStyle/>
          <a:p>
            <a:pPr algn="just" rtl="1">
              <a:lnSpc>
                <a:spcPct val="220000"/>
              </a:lnSpc>
            </a:pPr>
            <a:r>
              <a:rPr lang="fa-IR" sz="8000" b="1" i="1" dirty="0">
                <a:solidFill>
                  <a:schemeClr val="tx1"/>
                </a:solidFill>
                <a:cs typeface="B Mitra" pitchFamily="2" charset="-78"/>
              </a:rPr>
              <a:t>- فراگیر بودن</a:t>
            </a:r>
            <a:endParaRPr lang="en-US" sz="8000" dirty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20000"/>
              </a:lnSpc>
            </a:pPr>
            <a:r>
              <a:rPr lang="fa-IR" sz="8000" b="1" i="1" dirty="0">
                <a:solidFill>
                  <a:schemeClr val="tx1"/>
                </a:solidFill>
                <a:cs typeface="B Mitra" pitchFamily="2" charset="-78"/>
              </a:rPr>
              <a:t>- مشاركت فعال وهمه جانبه  </a:t>
            </a:r>
            <a:r>
              <a:rPr lang="fa-IR" sz="8000" b="1" i="1" dirty="0">
                <a:solidFill>
                  <a:srgbClr val="FF0000"/>
                </a:solidFill>
                <a:cs typeface="B Mitra" pitchFamily="2" charset="-78"/>
              </a:rPr>
              <a:t>همه ذي نفعان </a:t>
            </a:r>
            <a:r>
              <a:rPr lang="fa-IR" sz="8000" b="1" i="1" dirty="0">
                <a:solidFill>
                  <a:schemeClr val="tx1"/>
                </a:solidFill>
                <a:cs typeface="B Mitra" pitchFamily="2" charset="-78"/>
              </a:rPr>
              <a:t>شامل پژوهشگران ، سياستگزاران ، تصميم گيرندگان در سطوح مختلف ، ارائه كنندگان خدمات سلامت </a:t>
            </a:r>
            <a:r>
              <a:rPr lang="fa-IR" sz="8000" b="1" i="1" dirty="0" smtClean="0">
                <a:solidFill>
                  <a:schemeClr val="tx1"/>
                </a:solidFill>
                <a:cs typeface="B Mitra" pitchFamily="2" charset="-78"/>
              </a:rPr>
              <a:t>وجوامع</a:t>
            </a:r>
            <a:endParaRPr lang="en-US" sz="8000" dirty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20000"/>
              </a:lnSpc>
            </a:pPr>
            <a:r>
              <a:rPr lang="fa-IR" sz="8000" b="1" dirty="0">
                <a:solidFill>
                  <a:schemeClr val="tx1"/>
                </a:solidFill>
                <a:cs typeface="B Mitra" pitchFamily="2" charset="-78"/>
              </a:rPr>
              <a:t>- مشاوره وتبادل نظر گسترده با برگزاري جلسات بحث گروهي متمركز </a:t>
            </a:r>
            <a:endParaRPr lang="en-US" sz="8000" dirty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20000"/>
              </a:lnSpc>
            </a:pPr>
            <a:r>
              <a:rPr lang="fa-IR" sz="8000" b="1" dirty="0">
                <a:solidFill>
                  <a:schemeClr val="tx1"/>
                </a:solidFill>
                <a:cs typeface="B Mitra" pitchFamily="2" charset="-78"/>
              </a:rPr>
              <a:t>- استفاده از اطلاعات كمي وكيفي موجود </a:t>
            </a:r>
            <a:endParaRPr lang="en-US" sz="8000" dirty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20000"/>
              </a:lnSpc>
            </a:pPr>
            <a:r>
              <a:rPr lang="fa-IR" sz="8000" b="1" dirty="0">
                <a:solidFill>
                  <a:schemeClr val="tx1"/>
                </a:solidFill>
                <a:cs typeface="B Mitra" pitchFamily="2" charset="-78"/>
              </a:rPr>
              <a:t>- رويكردي </a:t>
            </a:r>
            <a:r>
              <a:rPr lang="fa-IR" sz="8000" b="1" dirty="0">
                <a:solidFill>
                  <a:srgbClr val="FF0000"/>
                </a:solidFill>
                <a:cs typeface="B Mitra" pitchFamily="2" charset="-78"/>
              </a:rPr>
              <a:t>چند رشته اي وبين بخشي</a:t>
            </a:r>
            <a:r>
              <a:rPr lang="fa-IR" sz="8000" b="1" dirty="0">
                <a:solidFill>
                  <a:schemeClr val="tx1"/>
                </a:solidFill>
                <a:cs typeface="B Mitra" pitchFamily="2" charset="-78"/>
              </a:rPr>
              <a:t>   قرار دارد. </a:t>
            </a:r>
            <a:endParaRPr lang="en-US" sz="8000" dirty="0">
              <a:solidFill>
                <a:schemeClr val="tx1"/>
              </a:solidFill>
              <a:cs typeface="B Mitra" pitchFamily="2" charset="-78"/>
            </a:endParaRPr>
          </a:p>
          <a:p>
            <a:pPr algn="just"/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just"/>
            <a:r>
              <a:rPr lang="fa-IR" b="1" dirty="0">
                <a:cs typeface="B Mitra" pitchFamily="2" charset="-78"/>
              </a:rPr>
              <a:t>معيار های تعیین اولویتهای تحقیقاتی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200000"/>
              </a:lnSpc>
            </a:pPr>
            <a:r>
              <a:rPr lang="en-US" sz="4000" b="1" dirty="0" smtClean="0">
                <a:solidFill>
                  <a:schemeClr val="tx1"/>
                </a:solidFill>
                <a:cs typeface="B Mitra" pitchFamily="2" charset="-78"/>
              </a:rPr>
              <a:t>- </a:t>
            </a:r>
            <a:r>
              <a:rPr lang="fa-IR" sz="4000" b="1" dirty="0" smtClean="0">
                <a:solidFill>
                  <a:schemeClr val="tx1"/>
                </a:solidFill>
                <a:cs typeface="B Mitra" pitchFamily="2" charset="-78"/>
              </a:rPr>
              <a:t>اهمیت </a:t>
            </a:r>
            <a:r>
              <a:rPr lang="fa-IR" sz="4000" b="1" dirty="0">
                <a:solidFill>
                  <a:schemeClr val="tx1"/>
                </a:solidFill>
                <a:cs typeface="B Mitra" pitchFamily="2" charset="-78"/>
              </a:rPr>
              <a:t>وبزرگی مسئله (مثل بار بیماریها ، شدت ،شيوع ،فوريت موضوع و</a:t>
            </a:r>
            <a:r>
              <a:rPr lang="fa-IR" sz="4000" b="1" dirty="0" smtClean="0">
                <a:solidFill>
                  <a:schemeClr val="tx1"/>
                </a:solidFill>
                <a:cs typeface="B Mitra" pitchFamily="2" charset="-78"/>
              </a:rPr>
              <a:t>.....) </a:t>
            </a:r>
            <a:endParaRPr lang="en-US" sz="4000" b="1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en-US" sz="4000" b="1" dirty="0" smtClean="0">
                <a:solidFill>
                  <a:schemeClr val="tx1"/>
                </a:solidFill>
                <a:cs typeface="B Mitra" pitchFamily="2" charset="-78"/>
              </a:rPr>
              <a:t>- </a:t>
            </a:r>
            <a:r>
              <a:rPr lang="fa-IR" sz="4000" b="1" dirty="0" smtClean="0">
                <a:solidFill>
                  <a:schemeClr val="tx1"/>
                </a:solidFill>
                <a:cs typeface="B Mitra" pitchFamily="2" charset="-78"/>
              </a:rPr>
              <a:t>مناسبت </a:t>
            </a:r>
            <a:r>
              <a:rPr lang="fa-IR" sz="4000" b="1" dirty="0">
                <a:solidFill>
                  <a:schemeClr val="tx1"/>
                </a:solidFill>
                <a:cs typeface="B Mitra" pitchFamily="2" charset="-78"/>
              </a:rPr>
              <a:t>داشتن و قابليت انجام </a:t>
            </a:r>
            <a:endParaRPr lang="en-US" sz="4000" b="1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00000"/>
              </a:lnSpc>
              <a:buFontTx/>
              <a:buChar char="-"/>
            </a:pPr>
            <a:r>
              <a:rPr lang="fa-IR" sz="4000" b="1" dirty="0" smtClean="0">
                <a:solidFill>
                  <a:schemeClr val="tx1"/>
                </a:solidFill>
                <a:cs typeface="B Mitra" pitchFamily="2" charset="-78"/>
              </a:rPr>
              <a:t>مقبوليت سياسي </a:t>
            </a:r>
            <a:r>
              <a:rPr lang="fa-IR" sz="4000" b="1" dirty="0">
                <a:solidFill>
                  <a:schemeClr val="tx1"/>
                </a:solidFill>
                <a:cs typeface="B Mitra" pitchFamily="2" charset="-78"/>
              </a:rPr>
              <a:t>واخلاقي </a:t>
            </a:r>
            <a:endParaRPr lang="en-US" sz="4000" b="1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just" rtl="1">
              <a:lnSpc>
                <a:spcPct val="200000"/>
              </a:lnSpc>
              <a:buFontTx/>
              <a:buChar char="-"/>
            </a:pPr>
            <a:r>
              <a:rPr lang="fa-IR" sz="4000" b="1" dirty="0" smtClean="0">
                <a:solidFill>
                  <a:schemeClr val="tx1"/>
                </a:solidFill>
                <a:cs typeface="B Mitra" pitchFamily="2" charset="-78"/>
              </a:rPr>
              <a:t>هزينه-  </a:t>
            </a:r>
            <a:r>
              <a:rPr lang="fa-IR" sz="4000" b="1" dirty="0">
                <a:solidFill>
                  <a:schemeClr val="tx1"/>
                </a:solidFill>
                <a:cs typeface="B Mitra" pitchFamily="2" charset="-78"/>
              </a:rPr>
              <a:t>اثر </a:t>
            </a:r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بخشي</a:t>
            </a:r>
            <a:endParaRPr lang="en-US" dirty="0">
              <a:solidFill>
                <a:schemeClr val="tx1"/>
              </a:solidFill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0"/>
            <a:ext cx="315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/>
              <a:t>راهبرد نحوه تعیین اولویتهای تحقیقاتی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0998"/>
          <a:ext cx="8153400" cy="6232725"/>
        </p:xfrm>
        <a:graphic>
          <a:graphicData uri="http://schemas.openxmlformats.org/drawingml/2006/table">
            <a:tbl>
              <a:tblPr rtl="1"/>
              <a:tblGrid>
                <a:gridCol w="733064"/>
                <a:gridCol w="2967396"/>
                <a:gridCol w="4452940"/>
              </a:tblGrid>
              <a:tr h="186091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800" b="1" dirty="0">
                          <a:latin typeface="Times New Roman"/>
                          <a:ea typeface="Times New Roman"/>
                          <a:cs typeface="Titr"/>
                        </a:rPr>
                        <a:t>رديف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800" b="1">
                          <a:latin typeface="Times New Roman"/>
                          <a:ea typeface="Times New Roman"/>
                          <a:cs typeface="Titr"/>
                        </a:rPr>
                        <a:t>شاخص هاي كلي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800" b="1">
                          <a:latin typeface="Times New Roman"/>
                          <a:ea typeface="Times New Roman"/>
                          <a:cs typeface="Titr"/>
                        </a:rPr>
                        <a:t>تعريف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36986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ظرفيت نظام از نظر انجام پژوهش (قابليت اجرا )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 dirty="0">
                          <a:latin typeface="Times New Roman"/>
                          <a:ea typeface="Times New Roman"/>
                          <a:cs typeface="B Mitra"/>
                        </a:rPr>
                        <a:t>از لحاظ صلاحيت ، زير ساخت ، نظام پشتيباني ، ساز و كارها و منابع چه ميزان ظرفيت براي انجام پژوهش در نظام وجود دارد 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29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2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مقبوليت سياسي و اجتماعي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پژوهش مورد نظر تا چه حدي مقبوليت سياسي اجتماعي دارد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5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3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همگرايي با اهداف ملي توسعه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پژوهش مورد نظر چه مقدار با فرآيند توسعه كشور( سند چشم انداز ،  برنامه هاي توسعه ملي و...) همگرايي دارد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5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4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توجيه هزينه بري / سرمايه گذاري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هزينه انجام اين پروژه پژوهشي تا چه ميزان قابل توجيه است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986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5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بزرگي مسئله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مسئله چه ابعادي دارد ؟</a:t>
                      </a:r>
                      <a:r>
                        <a:rPr lang="fa-IR" sz="900" b="1">
                          <a:latin typeface="Times New Roman"/>
                          <a:ea typeface="Times New Roman"/>
                          <a:cs typeface="B Mitra"/>
                        </a:rPr>
                        <a:t> </a:t>
                      </a: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( از لحاظ شيوع ، بروز ، شدت ، ناتواني ، مرگ و مير ، موربيديتي ، سالهاي زندگي بالقوه از دست رفته ، سالهاي زندگي منطبق شده با ناتواني و....)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5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احتمال سرايت از كشورهاي مجاور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بيماري تا چه حد مي تواند از كشورهاي همسايه منتقل شود؟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29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نوپديد بودن بيماري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بيماري كه قبلا در كشور يا جهان وجود نداشته است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5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8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نیازها و دغدغه های جامعه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پژوهش تا چه حدي پاسخ گوي نيازها و دغدغه هاي جامعه است ؟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315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9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تاکید و تمرکز بر برابری وعدالت در سلامت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پژوهش در اين زمينه تا چه مقدار در فراهم سازي عدالت بيشتر در زمينه هاي اجتماعي </a:t>
                      </a:r>
                      <a:r>
                        <a:rPr lang="fa-IR" sz="9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 دموگرافيك ، اقتصادي ، دسترسي / ارائه خدمات بهداشتي و همچنين عدالت جنسيتي نقش خواهد داشت ؟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5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کفایت و کارایی اطلاعات موجود (اجتناب از تکرار)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چه ميزان اطلاعات مبتني بر پژوهش در مورد موضوع مورد نظر وجود دارد و آيا اين اطلاعات كافي هستند ؟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2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11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گسترش مرزهای دانش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تحقیقات نوآورانه ای که موجب اعتلای علمی کشور در جهان می گردد.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4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12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امنتیت ملی و استقلال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تحقیقاتی که منجر به استقلال کشور شود.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2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13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تولید ثروت و توسعه صادرات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1000">
                          <a:latin typeface="Times New Roman"/>
                          <a:ea typeface="Times New Roman"/>
                          <a:cs typeface="B Mitra"/>
                        </a:rPr>
                        <a:t>تحقیقاتی که منجر به تولید ثروت و توسعه صادرات شود.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29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14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>
                          <a:latin typeface="Times New Roman"/>
                          <a:ea typeface="Times New Roman"/>
                          <a:cs typeface="B Mitra"/>
                        </a:rPr>
                        <a:t>ظرفیت سازی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fa-IR" sz="900" dirty="0">
                          <a:latin typeface="Times New Roman"/>
                          <a:ea typeface="Times New Roman"/>
                          <a:cs typeface="B Mitra"/>
                        </a:rPr>
                        <a:t>افزایش توان ملی در مقابل بیماریها وتهدیدات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4714" marR="44714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837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Oriel</vt:lpstr>
      <vt:lpstr>Photo Editor Photo</vt:lpstr>
      <vt:lpstr>Slide 1</vt:lpstr>
      <vt:lpstr>Slide 2</vt:lpstr>
      <vt:lpstr>Slide 3</vt:lpstr>
      <vt:lpstr>Slide 4</vt:lpstr>
      <vt:lpstr>Slide 5</vt:lpstr>
      <vt:lpstr>اهداف</vt:lpstr>
      <vt:lpstr>راهبرد نحوه تعیین اولویتهای تحقیقاتی </vt:lpstr>
      <vt:lpstr>معيار های تعیین اولویتهای تحقیقاتی </vt:lpstr>
      <vt:lpstr>Slide 9</vt:lpstr>
      <vt:lpstr>Slide 10</vt:lpstr>
      <vt:lpstr>حیطه های دارای اولویت </vt:lpstr>
      <vt:lpstr>Slide 12</vt:lpstr>
      <vt:lpstr>     جدول امتيازدهي اولويت‌هاي پژوهشي</vt:lpstr>
      <vt:lpstr>Slide 14</vt:lpstr>
      <vt:lpstr>جدول نهايي تعيين اولويت هاي پژوهشي به تفکیک هر حیطه 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Afshari</cp:lastModifiedBy>
  <cp:revision>12</cp:revision>
  <dcterms:created xsi:type="dcterms:W3CDTF">2017-07-18T05:21:54Z</dcterms:created>
  <dcterms:modified xsi:type="dcterms:W3CDTF">2017-07-24T08:14:49Z</dcterms:modified>
</cp:coreProperties>
</file>